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</p:sldIdLst>
  <p:sldSz cx="7556500" cy="10693400"/>
  <p:notesSz cx="7556500" cy="10693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BF27"/>
    <a:srgbClr val="E7B0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3022"/>
        <p:guide pos="247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320" cy="76320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 userDrawn="1"/>
        </p:nvSpPr>
        <p:spPr>
          <a:xfrm>
            <a:off x="4023995" y="10172065"/>
            <a:ext cx="2853690" cy="3073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sz="1000">
                <a:solidFill>
                  <a:schemeClr val="bg1"/>
                </a:solidFill>
                <a:latin typeface="Bahnschrift SemiBold" panose="020B0502040204020203" charset="0"/>
                <a:cs typeface="Bahnschrift SemiBold" panose="020B0502040204020203" charset="0"/>
              </a:defRPr>
            </a:lvl1pPr>
          </a:lstStyle>
          <a:p>
            <a:r>
              <a:rPr lang="en-US">
                <a:sym typeface="+mn-ea"/>
              </a:rPr>
              <a:t>www.safetoe.net</a:t>
            </a:r>
            <a:endParaRPr lang="en-US"/>
          </a:p>
          <a:p>
            <a:r>
              <a:rPr lang="en-US" altLang="zh-CN" b="1">
                <a:sym typeface="+mn-ea"/>
              </a:rPr>
              <a:t>Start With Comfort, More Than Safety</a:t>
            </a:r>
            <a:endParaRPr lang="en-US"/>
          </a:p>
        </p:txBody>
      </p:sp>
      <p:sp>
        <p:nvSpPr>
          <p:cNvPr id="8" name="Holder 3"/>
          <p:cNvSpPr>
            <a:spLocks noGrp="1"/>
          </p:cNvSpPr>
          <p:nvPr>
            <p:ph type="body" idx="1"/>
          </p:nvPr>
        </p:nvSpPr>
        <p:spPr>
          <a:xfrm>
            <a:off x="725805" y="2459355"/>
            <a:ext cx="6151880" cy="2743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9972002"/>
            <a:ext cx="7560309" cy="720090"/>
          </a:xfrm>
          <a:custGeom>
            <a:avLst/>
            <a:gdLst/>
            <a:ahLst/>
            <a:cxnLst/>
            <a:rect l="l" t="t" r="r" b="b"/>
            <a:pathLst>
              <a:path w="7560309" h="720090">
                <a:moveTo>
                  <a:pt x="0" y="720001"/>
                </a:moveTo>
                <a:lnTo>
                  <a:pt x="0" y="0"/>
                </a:lnTo>
                <a:lnTo>
                  <a:pt x="7560005" y="0"/>
                </a:lnTo>
                <a:lnTo>
                  <a:pt x="7560005" y="720001"/>
                </a:lnTo>
                <a:lnTo>
                  <a:pt x="0" y="720001"/>
                </a:lnTo>
                <a:close/>
              </a:path>
            </a:pathLst>
          </a:custGeom>
          <a:solidFill>
            <a:srgbClr val="F4BF3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720001" y="10137737"/>
            <a:ext cx="1529994" cy="3408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0" y="0"/>
            <a:ext cx="7560310" cy="540000"/>
          </a:xfrm>
          <a:custGeom>
            <a:avLst/>
            <a:gdLst/>
            <a:ahLst/>
            <a:cxnLst/>
            <a:rect l="l" t="t" r="r" b="b"/>
            <a:pathLst>
              <a:path w="7560309" h="233045">
                <a:moveTo>
                  <a:pt x="7560005" y="0"/>
                </a:moveTo>
                <a:lnTo>
                  <a:pt x="0" y="0"/>
                </a:lnTo>
                <a:lnTo>
                  <a:pt x="0" y="232854"/>
                </a:lnTo>
                <a:lnTo>
                  <a:pt x="7560005" y="232854"/>
                </a:lnTo>
                <a:lnTo>
                  <a:pt x="7560005" y="0"/>
                </a:lnTo>
                <a:close/>
              </a:path>
            </a:pathLst>
          </a:custGeom>
          <a:solidFill>
            <a:srgbClr val="F4BF3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231F20"/>
                </a:solidFill>
                <a:latin typeface="Bahnschrift Light SemiCondensed" panose="020B0502040204020203"/>
                <a:cs typeface="Bahnschrift Light SemiCondensed" panose="020B0502040204020203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231F20"/>
                </a:solidFill>
                <a:latin typeface="Bahnschrift Light SemiCondensed" panose="020B0502040204020203"/>
                <a:cs typeface="Bahnschrift Light SemiCondensed" panose="020B0502040204020203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9972002"/>
            <a:ext cx="7560309" cy="720090"/>
          </a:xfrm>
          <a:custGeom>
            <a:avLst/>
            <a:gdLst/>
            <a:ahLst/>
            <a:cxnLst/>
            <a:rect l="l" t="t" r="r" b="b"/>
            <a:pathLst>
              <a:path w="7560309" h="720090">
                <a:moveTo>
                  <a:pt x="0" y="720001"/>
                </a:moveTo>
                <a:lnTo>
                  <a:pt x="0" y="0"/>
                </a:lnTo>
                <a:lnTo>
                  <a:pt x="7560005" y="0"/>
                </a:lnTo>
                <a:lnTo>
                  <a:pt x="7560005" y="720001"/>
                </a:lnTo>
                <a:lnTo>
                  <a:pt x="0" y="720001"/>
                </a:lnTo>
                <a:close/>
              </a:path>
            </a:pathLst>
          </a:custGeom>
          <a:solidFill>
            <a:srgbClr val="F4BF3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720001" y="10137737"/>
            <a:ext cx="1529994" cy="3408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0" y="0"/>
            <a:ext cx="7560309" cy="233045"/>
          </a:xfrm>
          <a:custGeom>
            <a:avLst/>
            <a:gdLst/>
            <a:ahLst/>
            <a:cxnLst/>
            <a:rect l="l" t="t" r="r" b="b"/>
            <a:pathLst>
              <a:path w="7560309" h="233045">
                <a:moveTo>
                  <a:pt x="7560005" y="0"/>
                </a:moveTo>
                <a:lnTo>
                  <a:pt x="0" y="0"/>
                </a:lnTo>
                <a:lnTo>
                  <a:pt x="0" y="232854"/>
                </a:lnTo>
                <a:lnTo>
                  <a:pt x="7560005" y="232854"/>
                </a:lnTo>
                <a:lnTo>
                  <a:pt x="7560005" y="0"/>
                </a:lnTo>
                <a:close/>
              </a:path>
            </a:pathLst>
          </a:custGeom>
          <a:solidFill>
            <a:srgbClr val="F4BF3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378142" y="9944862"/>
            <a:ext cx="1739455" cy="534670"/>
          </a:xfrm>
        </p:spPr>
        <p:txBody>
          <a:bodyPr/>
          <a:lstStyle/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/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image" Target="../media/image4.png"/><Relationship Id="rId8" Type="http://schemas.openxmlformats.org/officeDocument/2006/relationships/image" Target="../media/image3.png"/><Relationship Id="rId7" Type="http://schemas.openxmlformats.org/officeDocument/2006/relationships/image" Target="../media/image2.jpeg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bg object 18"/>
          <p:cNvSpPr/>
          <p:nvPr userDrawn="1"/>
        </p:nvSpPr>
        <p:spPr>
          <a:xfrm>
            <a:off x="0" y="0"/>
            <a:ext cx="7560310" cy="720090"/>
          </a:xfrm>
          <a:custGeom>
            <a:avLst/>
            <a:gdLst/>
            <a:ahLst/>
            <a:cxnLst/>
            <a:rect l="l" t="t" r="r" b="b"/>
            <a:pathLst>
              <a:path w="7560309" h="233045">
                <a:moveTo>
                  <a:pt x="7560005" y="0"/>
                </a:moveTo>
                <a:lnTo>
                  <a:pt x="0" y="0"/>
                </a:lnTo>
                <a:lnTo>
                  <a:pt x="0" y="232854"/>
                </a:lnTo>
                <a:lnTo>
                  <a:pt x="7560005" y="232854"/>
                </a:lnTo>
                <a:lnTo>
                  <a:pt x="7560005" y="0"/>
                </a:lnTo>
                <a:close/>
              </a:path>
            </a:pathLst>
          </a:custGeom>
          <a:blipFill rotWithShape="1">
            <a:blip r:embed="rId7"/>
            <a:tile algn="r"/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bg object 19"/>
          <p:cNvSpPr/>
          <p:nvPr userDrawn="1"/>
        </p:nvSpPr>
        <p:spPr>
          <a:xfrm>
            <a:off x="725486" y="163830"/>
            <a:ext cx="1529715" cy="392430"/>
          </a:xfrm>
          <a:prstGeom prst="rect">
            <a:avLst/>
          </a:prstGeom>
          <a:blipFill rotWithShape="1"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p/>
        </p:txBody>
      </p:sp>
      <p:sp>
        <p:nvSpPr>
          <p:cNvPr id="16" name="bg object 16"/>
          <p:cNvSpPr/>
          <p:nvPr userDrawn="1"/>
        </p:nvSpPr>
        <p:spPr>
          <a:xfrm>
            <a:off x="0" y="9973945"/>
            <a:ext cx="7560309" cy="720090"/>
          </a:xfrm>
          <a:custGeom>
            <a:avLst/>
            <a:gdLst/>
            <a:ahLst/>
            <a:cxnLst/>
            <a:rect l="l" t="t" r="r" b="b"/>
            <a:pathLst>
              <a:path w="7560309" h="720090">
                <a:moveTo>
                  <a:pt x="0" y="720001"/>
                </a:moveTo>
                <a:lnTo>
                  <a:pt x="0" y="0"/>
                </a:lnTo>
                <a:lnTo>
                  <a:pt x="7560005" y="0"/>
                </a:lnTo>
                <a:lnTo>
                  <a:pt x="7560005" y="720001"/>
                </a:lnTo>
                <a:lnTo>
                  <a:pt x="0" y="720001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 userDrawn="1"/>
        </p:nvSpPr>
        <p:spPr>
          <a:xfrm>
            <a:off x="725486" y="10188575"/>
            <a:ext cx="1129665" cy="290830"/>
          </a:xfrm>
          <a:prstGeom prst="rect">
            <a:avLst/>
          </a:prstGeom>
          <a:blipFill rotWithShape="1"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26121" y="920401"/>
            <a:ext cx="6151247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231F20"/>
                </a:solidFill>
                <a:latin typeface="Bahnschrift Light SemiCondensed" panose="020B0502040204020203"/>
                <a:cs typeface="Bahnschrift Light SemiCondensed" panose="020B0502040204020203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25805" y="2459355"/>
            <a:ext cx="6151880" cy="2743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023043" y="10188575"/>
            <a:ext cx="2853690" cy="3073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sz="1000">
                <a:solidFill>
                  <a:schemeClr val="bg1"/>
                </a:solidFill>
                <a:latin typeface="Bahnschrift SemiBold" panose="020B0502040204020203" charset="0"/>
                <a:cs typeface="Bahnschrift SemiBold" panose="020B0502040204020203" charset="0"/>
              </a:defRPr>
            </a:lvl1pPr>
          </a:lstStyle>
          <a:p>
            <a:r>
              <a:rPr lang="en-US">
                <a:sym typeface="+mn-ea"/>
              </a:rPr>
              <a:t>www.safetoe.net</a:t>
            </a:r>
            <a:endParaRPr lang="en-US"/>
          </a:p>
          <a:p>
            <a:r>
              <a:rPr lang="en-US" altLang="zh-CN" b="1">
                <a:sym typeface="+mn-ea"/>
              </a:rPr>
              <a:t>Start With Comfort, More Than Safety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png"/><Relationship Id="rId8" Type="http://schemas.openxmlformats.org/officeDocument/2006/relationships/image" Target="../media/image12.png"/><Relationship Id="rId7" Type="http://schemas.openxmlformats.org/officeDocument/2006/relationships/image" Target="../media/image11.png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8" Type="http://schemas.openxmlformats.org/officeDocument/2006/relationships/slideLayout" Target="../slideLayouts/slideLayout1.xml"/><Relationship Id="rId17" Type="http://schemas.openxmlformats.org/officeDocument/2006/relationships/image" Target="../media/image21.png"/><Relationship Id="rId16" Type="http://schemas.openxmlformats.org/officeDocument/2006/relationships/image" Target="../media/image20.png"/><Relationship Id="rId15" Type="http://schemas.openxmlformats.org/officeDocument/2006/relationships/image" Target="../media/image19.png"/><Relationship Id="rId14" Type="http://schemas.openxmlformats.org/officeDocument/2006/relationships/image" Target="../media/image18.png"/><Relationship Id="rId13" Type="http://schemas.openxmlformats.org/officeDocument/2006/relationships/image" Target="../media/image17.png"/><Relationship Id="rId12" Type="http://schemas.openxmlformats.org/officeDocument/2006/relationships/image" Target="../media/image16.png"/><Relationship Id="rId11" Type="http://schemas.openxmlformats.org/officeDocument/2006/relationships/image" Target="../media/image15.png"/><Relationship Id="rId10" Type="http://schemas.openxmlformats.org/officeDocument/2006/relationships/image" Target="../media/image14.png"/><Relationship Id="rId1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M-8025-Wed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80180" y="1072515"/>
            <a:ext cx="2814955" cy="2814955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405" y="7540625"/>
            <a:ext cx="1007745" cy="630555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1206500" y="8433435"/>
            <a:ext cx="529590" cy="1243965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5299075" y="309880"/>
            <a:ext cx="1564640" cy="1511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900" b="1" spc="25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Colfax Thin" panose="020B0506000000020004"/>
              </a:rPr>
              <a:t>SAFETY</a:t>
            </a:r>
            <a:r>
              <a:rPr sz="900" b="1" spc="-4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Colfax Thin" panose="020B0506000000020004"/>
              </a:rPr>
              <a:t> </a:t>
            </a:r>
            <a:r>
              <a:rPr sz="900" b="1" spc="3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Colfax Thin" panose="020B0506000000020004"/>
              </a:rPr>
              <a:t>FOOTWEAR</a:t>
            </a:r>
            <a:endParaRPr sz="900" b="1" spc="3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Colfax Thin" panose="020B05060000000200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25805" y="1470660"/>
            <a:ext cx="3361055" cy="9664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l">
              <a:lnSpc>
                <a:spcPct val="130000"/>
              </a:lnSpc>
              <a:spcBef>
                <a:spcPts val="70"/>
              </a:spcBef>
            </a:pPr>
            <a:r>
              <a:rPr lang="en-US" sz="1200" b="1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Chelsea Wedge Work Boots </a:t>
            </a:r>
            <a:endParaRPr lang="en-US" sz="1200" b="1" spc="-4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  <a:p>
            <a:pPr marL="12700" marR="5080" algn="l">
              <a:lnSpc>
                <a:spcPct val="130000"/>
              </a:lnSpc>
              <a:spcBef>
                <a:spcPts val="70"/>
              </a:spcBef>
            </a:pPr>
            <a:r>
              <a:rPr lang="en-US" sz="90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Heavy Duty Pull-on Wedge Work Boots is made with Brown Cow nubuck Leather and Goodyear Welted </a:t>
            </a:r>
            <a:r>
              <a:rPr lang="en-US" altLang="zh-CN" sz="90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Rubber</a:t>
            </a:r>
            <a:r>
              <a:rPr lang="en-US" sz="90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Outsole. </a:t>
            </a:r>
            <a:r>
              <a:rPr lang="en-US" sz="90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It is designed as EN ISO 20345:2011 Quality with SBP+I category</a:t>
            </a:r>
            <a:r>
              <a:rPr lang="en-US" sz="90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. </a:t>
            </a:r>
            <a:endParaRPr sz="900"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ctrTitle"/>
          </p:nvPr>
        </p:nvSpPr>
        <p:spPr>
          <a:xfrm>
            <a:off x="725805" y="1044575"/>
            <a:ext cx="481774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87170" algn="l"/>
              </a:tabLst>
            </a:pPr>
            <a:r>
              <a:rPr lang="en-US" sz="2400" b="1" spc="-75" dirty="0">
                <a:latin typeface="微软雅黑" panose="020B0503020204020204" charset="-122"/>
                <a:ea typeface="微软雅黑" panose="020B0503020204020204" charset="-122"/>
                <a:cs typeface="Bahnschrift SemiBold" panose="020B0502040204020203" charset="0"/>
              </a:rPr>
              <a:t>M-8025 </a:t>
            </a:r>
            <a:r>
              <a:rPr lang="en-US" sz="2400" b="1" spc="-55" dirty="0">
                <a:solidFill>
                  <a:srgbClr val="EBBF27"/>
                </a:solidFill>
                <a:latin typeface="微软雅黑" panose="020B0503020204020204" charset="-122"/>
                <a:ea typeface="微软雅黑" panose="020B0503020204020204" charset="-122"/>
                <a:cs typeface="Bahnschrift SemiBold" panose="020B0502040204020203" charset="0"/>
              </a:rPr>
              <a:t>SBP SRC/HRO</a:t>
            </a:r>
            <a:endParaRPr lang="en-US" sz="2400" b="1" spc="-270" dirty="0">
              <a:solidFill>
                <a:srgbClr val="EBBF27"/>
              </a:solidFill>
              <a:latin typeface="微软雅黑" panose="020B0503020204020204" charset="-122"/>
              <a:ea typeface="微软雅黑" panose="020B0503020204020204" charset="-122"/>
              <a:cs typeface="Bahnschrift SemiBold" panose="020B0502040204020203" charset="0"/>
            </a:endParaRPr>
          </a:p>
        </p:txBody>
      </p:sp>
      <p:grpSp>
        <p:nvGrpSpPr>
          <p:cNvPr id="37" name="组合 36"/>
          <p:cNvGrpSpPr/>
          <p:nvPr/>
        </p:nvGrpSpPr>
        <p:grpSpPr>
          <a:xfrm>
            <a:off x="725805" y="5169535"/>
            <a:ext cx="6107430" cy="975995"/>
            <a:chOff x="1144" y="8180"/>
            <a:chExt cx="9618" cy="1537"/>
          </a:xfrm>
        </p:grpSpPr>
        <p:sp>
          <p:nvSpPr>
            <p:cNvPr id="35" name="object 6"/>
            <p:cNvSpPr txBox="1"/>
            <p:nvPr/>
          </p:nvSpPr>
          <p:spPr>
            <a:xfrm>
              <a:off x="1144" y="8180"/>
              <a:ext cx="9618" cy="1537"/>
            </a:xfrm>
            <a:prstGeom prst="rect">
              <a:avLst/>
            </a:prstGeom>
            <a:ln w="12700">
              <a:solidFill>
                <a:srgbClr val="D1D3D4"/>
              </a:solidFill>
            </a:ln>
          </p:spPr>
          <p:txBody>
            <a:bodyPr vert="horz" wrap="square" lIns="0" tIns="179705" rIns="179705" bIns="0" rtlCol="0">
              <a:spAutoFit/>
            </a:bodyPr>
            <a:p>
              <a:pPr marL="1523365" marR="76200" algn="just">
                <a:lnSpc>
                  <a:spcPct val="130000"/>
                </a:lnSpc>
                <a:spcBef>
                  <a:spcPts val="70"/>
                </a:spcBef>
              </a:pPr>
              <a:r>
                <a:rPr sz="1200" b="1" spc="-3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Steel </a:t>
              </a:r>
              <a:r>
                <a:rPr sz="1200" b="1" spc="-4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Toecap </a:t>
              </a:r>
              <a:r>
                <a:rPr sz="1200" b="1" spc="-4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Protection </a:t>
              </a:r>
              <a:r>
                <a:rPr sz="1200" b="1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•</a:t>
              </a:r>
              <a:r>
                <a:rPr sz="1200" b="1" spc="-180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 </a:t>
              </a:r>
              <a:r>
                <a:rPr sz="1200" b="1" spc="-40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AN1-EN12568</a:t>
              </a:r>
              <a:r>
                <a:rPr lang="en-US" sz="1200" b="1" spc="-40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 </a:t>
              </a:r>
              <a:endParaRPr sz="1200" b="1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endParaRPr>
            </a:p>
            <a:p>
              <a:pPr marL="1523365" marR="76200" algn="just">
                <a:lnSpc>
                  <a:spcPct val="130000"/>
                </a:lnSpc>
                <a:spcBef>
                  <a:spcPts val="70"/>
                </a:spcBef>
              </a:pPr>
              <a:r>
                <a:rPr sz="900" b="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Stainless steel toe cap can reach 200 joules from falling or rolling objects. It is strong</a:t>
              </a:r>
              <a:r>
                <a:rPr lang="en-US" altLang="zh-CN" sz="900" b="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er</a:t>
              </a:r>
              <a:r>
                <a:rPr sz="900" b="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than iron toe cap.</a:t>
              </a:r>
              <a:endParaRPr sz="900" b="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endParaRPr>
            </a:p>
            <a:p>
              <a:pPr marL="1523365" marR="76200" algn="just">
                <a:lnSpc>
                  <a:spcPct val="130000"/>
                </a:lnSpc>
                <a:spcBef>
                  <a:spcPts val="70"/>
                </a:spcBef>
              </a:pPr>
              <a:endParaRPr sz="900" b="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endParaRPr>
            </a:p>
          </p:txBody>
        </p:sp>
        <p:grpSp>
          <p:nvGrpSpPr>
            <p:cNvPr id="10" name="object 10"/>
            <p:cNvGrpSpPr/>
            <p:nvPr/>
          </p:nvGrpSpPr>
          <p:grpSpPr>
            <a:xfrm rot="0">
              <a:off x="1447" y="8311"/>
              <a:ext cx="1744" cy="1316"/>
              <a:chOff x="918641" y="5277759"/>
              <a:chExt cx="1107338" cy="835551"/>
            </a:xfrm>
          </p:grpSpPr>
          <p:sp>
            <p:nvSpPr>
              <p:cNvPr id="11" name="object 11"/>
              <p:cNvSpPr/>
              <p:nvPr/>
            </p:nvSpPr>
            <p:spPr>
              <a:xfrm>
                <a:off x="918641" y="5508285"/>
                <a:ext cx="1107338" cy="605025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/>
            </p:txBody>
          </p:sp>
          <p:sp>
            <p:nvSpPr>
              <p:cNvPr id="12" name="object 12"/>
              <p:cNvSpPr/>
              <p:nvPr/>
            </p:nvSpPr>
            <p:spPr>
              <a:xfrm>
                <a:off x="1684369" y="5277759"/>
                <a:ext cx="199623" cy="218762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/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2508" y="8254"/>
              <a:ext cx="515" cy="474"/>
              <a:chOff x="2508" y="8254"/>
              <a:chExt cx="515" cy="474"/>
            </a:xfrm>
          </p:grpSpPr>
          <p:sp>
            <p:nvSpPr>
              <p:cNvPr id="13" name="object 13"/>
              <p:cNvSpPr txBox="1"/>
              <p:nvPr/>
            </p:nvSpPr>
            <p:spPr>
              <a:xfrm>
                <a:off x="2508" y="8437"/>
                <a:ext cx="291" cy="219"/>
              </a:xfrm>
              <a:prstGeom prst="rect">
                <a:avLst/>
              </a:prstGeom>
            </p:spPr>
            <p:txBody>
              <a:bodyPr vert="horz" wrap="square" lIns="0" tIns="31750" rIns="0" bIns="0" rtlCol="0">
                <a:spAutoFit/>
              </a:bodyPr>
              <a:lstStyle/>
              <a:p>
                <a:pPr marR="5080">
                  <a:lnSpc>
                    <a:spcPct val="78000"/>
                  </a:lnSpc>
                  <a:spcBef>
                    <a:spcPts val="250"/>
                  </a:spcBef>
                </a:pPr>
                <a:r>
                  <a:rPr sz="450" b="1" spc="-10" dirty="0">
                    <a:solidFill>
                      <a:srgbClr val="231F20"/>
                    </a:solidFill>
                    <a:latin typeface="Microsoft PhagsPa" panose="020B0502040204020203"/>
                    <a:cs typeface="Microsoft PhagsPa" panose="020B0502040204020203"/>
                  </a:rPr>
                  <a:t>EXT</a:t>
                </a:r>
                <a:r>
                  <a:rPr sz="450" b="1" spc="-50" dirty="0">
                    <a:solidFill>
                      <a:srgbClr val="231F20"/>
                    </a:solidFill>
                    <a:latin typeface="Microsoft PhagsPa" panose="020B0502040204020203"/>
                    <a:cs typeface="Microsoft PhagsPa" panose="020B0502040204020203"/>
                  </a:rPr>
                  <a:t>R</a:t>
                </a:r>
                <a:r>
                  <a:rPr sz="450" b="1" spc="-5" dirty="0">
                    <a:solidFill>
                      <a:srgbClr val="231F20"/>
                    </a:solidFill>
                    <a:latin typeface="Microsoft PhagsPa" panose="020B0502040204020203"/>
                    <a:cs typeface="Microsoft PhagsPa" panose="020B0502040204020203"/>
                  </a:rPr>
                  <a:t>A  </a:t>
                </a:r>
                <a:r>
                  <a:rPr sz="450" b="1" spc="-10" dirty="0">
                    <a:solidFill>
                      <a:srgbClr val="231F20"/>
                    </a:solidFill>
                    <a:latin typeface="Microsoft PhagsPa" panose="020B0502040204020203"/>
                    <a:cs typeface="Microsoft PhagsPa" panose="020B0502040204020203"/>
                  </a:rPr>
                  <a:t>WIDE</a:t>
                </a:r>
                <a:endParaRPr sz="450">
                  <a:latin typeface="Microsoft PhagsPa" panose="020B0502040204020203"/>
                  <a:cs typeface="Microsoft PhagsPa" panose="020B0502040204020203"/>
                </a:endParaRPr>
              </a:p>
            </p:txBody>
          </p:sp>
          <p:sp>
            <p:nvSpPr>
              <p:cNvPr id="14" name="object 14"/>
              <p:cNvSpPr/>
              <p:nvPr/>
            </p:nvSpPr>
            <p:spPr>
              <a:xfrm>
                <a:off x="2537" y="8254"/>
                <a:ext cx="486" cy="474"/>
              </a:xfrm>
              <a:custGeom>
                <a:avLst/>
                <a:gdLst/>
                <a:ahLst/>
                <a:cxnLst/>
                <a:rect l="l" t="t" r="r" b="b"/>
                <a:pathLst>
                  <a:path w="308610" h="300989">
                    <a:moveTo>
                      <a:pt x="153581" y="0"/>
                    </a:moveTo>
                    <a:lnTo>
                      <a:pt x="98861" y="9675"/>
                    </a:lnTo>
                    <a:lnTo>
                      <a:pt x="51219" y="37477"/>
                    </a:lnTo>
                    <a:lnTo>
                      <a:pt x="16970" y="79321"/>
                    </a:lnTo>
                    <a:lnTo>
                      <a:pt x="0" y="130022"/>
                    </a:lnTo>
                    <a:lnTo>
                      <a:pt x="5435" y="130733"/>
                    </a:lnTo>
                    <a:lnTo>
                      <a:pt x="17538" y="90239"/>
                    </a:lnTo>
                    <a:lnTo>
                      <a:pt x="40465" y="55705"/>
                    </a:lnTo>
                    <a:lnTo>
                      <a:pt x="72154" y="28877"/>
                    </a:lnTo>
                    <a:lnTo>
                      <a:pt x="110546" y="11501"/>
                    </a:lnTo>
                    <a:lnTo>
                      <a:pt x="153581" y="5321"/>
                    </a:lnTo>
                    <a:lnTo>
                      <a:pt x="200798" y="12733"/>
                    </a:lnTo>
                    <a:lnTo>
                      <a:pt x="241843" y="33363"/>
                    </a:lnTo>
                    <a:lnTo>
                      <a:pt x="274233" y="64802"/>
                    </a:lnTo>
                    <a:lnTo>
                      <a:pt x="295487" y="104640"/>
                    </a:lnTo>
                    <a:lnTo>
                      <a:pt x="303123" y="150469"/>
                    </a:lnTo>
                    <a:lnTo>
                      <a:pt x="295487" y="196298"/>
                    </a:lnTo>
                    <a:lnTo>
                      <a:pt x="274233" y="236137"/>
                    </a:lnTo>
                    <a:lnTo>
                      <a:pt x="241843" y="267575"/>
                    </a:lnTo>
                    <a:lnTo>
                      <a:pt x="200798" y="288205"/>
                    </a:lnTo>
                    <a:lnTo>
                      <a:pt x="153581" y="295617"/>
                    </a:lnTo>
                    <a:lnTo>
                      <a:pt x="124059" y="292807"/>
                    </a:lnTo>
                    <a:lnTo>
                      <a:pt x="96107" y="284551"/>
                    </a:lnTo>
                    <a:lnTo>
                      <a:pt x="70374" y="271116"/>
                    </a:lnTo>
                    <a:lnTo>
                      <a:pt x="47510" y="252768"/>
                    </a:lnTo>
                    <a:lnTo>
                      <a:pt x="43624" y="256514"/>
                    </a:lnTo>
                    <a:lnTo>
                      <a:pt x="79484" y="282675"/>
                    </a:lnTo>
                    <a:lnTo>
                      <a:pt x="122612" y="297948"/>
                    </a:lnTo>
                    <a:lnTo>
                      <a:pt x="153581" y="300939"/>
                    </a:lnTo>
                    <a:lnTo>
                      <a:pt x="184063" y="298048"/>
                    </a:lnTo>
                    <a:lnTo>
                      <a:pt x="239547" y="275741"/>
                    </a:lnTo>
                    <a:lnTo>
                      <a:pt x="282651" y="233906"/>
                    </a:lnTo>
                    <a:lnTo>
                      <a:pt x="305632" y="180055"/>
                    </a:lnTo>
                    <a:lnTo>
                      <a:pt x="308610" y="150469"/>
                    </a:lnTo>
                    <a:lnTo>
                      <a:pt x="305632" y="120883"/>
                    </a:lnTo>
                    <a:lnTo>
                      <a:pt x="282651" y="67032"/>
                    </a:lnTo>
                    <a:lnTo>
                      <a:pt x="239547" y="25192"/>
                    </a:lnTo>
                    <a:lnTo>
                      <a:pt x="184063" y="2888"/>
                    </a:lnTo>
                    <a:lnTo>
                      <a:pt x="153581" y="0"/>
                    </a:lnTo>
                    <a:close/>
                  </a:path>
                </a:pathLst>
              </a:custGeom>
              <a:solidFill>
                <a:srgbClr val="E9B83E"/>
              </a:solidFill>
            </p:spPr>
            <p:txBody>
              <a:bodyPr wrap="square" lIns="0" tIns="0" rIns="0" bIns="0" rtlCol="0"/>
              <a:lstStyle/>
              <a:p/>
            </p:txBody>
          </p:sp>
        </p:grpSp>
      </p:grpSp>
      <p:grpSp>
        <p:nvGrpSpPr>
          <p:cNvPr id="29" name="组合 28"/>
          <p:cNvGrpSpPr/>
          <p:nvPr/>
        </p:nvGrpSpPr>
        <p:grpSpPr>
          <a:xfrm>
            <a:off x="725805" y="6326505"/>
            <a:ext cx="6107430" cy="920750"/>
            <a:chOff x="1144" y="9938"/>
            <a:chExt cx="9618" cy="1452"/>
          </a:xfrm>
        </p:grpSpPr>
        <p:sp>
          <p:nvSpPr>
            <p:cNvPr id="5" name="object 5"/>
            <p:cNvSpPr txBox="1"/>
            <p:nvPr/>
          </p:nvSpPr>
          <p:spPr>
            <a:xfrm>
              <a:off x="1144" y="9938"/>
              <a:ext cx="9618" cy="1452"/>
            </a:xfrm>
            <a:prstGeom prst="rect">
              <a:avLst/>
            </a:prstGeom>
            <a:ln w="12700">
              <a:solidFill>
                <a:srgbClr val="D1D3D4"/>
              </a:solidFill>
            </a:ln>
          </p:spPr>
          <p:txBody>
            <a:bodyPr vert="horz" wrap="square" lIns="0" tIns="179705" rIns="107950" bIns="0" rtlCol="0">
              <a:spAutoFit/>
            </a:bodyPr>
            <a:lstStyle/>
            <a:p>
              <a:pPr marL="1523365">
                <a:lnSpc>
                  <a:spcPct val="100000"/>
                </a:lnSpc>
                <a:spcBef>
                  <a:spcPts val="1460"/>
                </a:spcBef>
              </a:pPr>
              <a:r>
                <a:rPr sz="1200" b="1" spc="-3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Steel </a:t>
              </a:r>
              <a:r>
                <a:rPr lang="en-US" sz="1200" b="1" spc="-3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Midsole </a:t>
              </a:r>
              <a:r>
                <a:rPr sz="1200" b="1" spc="-3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Plate</a:t>
              </a:r>
              <a:r>
                <a:rPr sz="1200" b="1" spc="-4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1200" b="1" spc="-4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Protection </a:t>
              </a:r>
              <a:r>
                <a:rPr sz="1200" b="1" dirty="0">
                  <a:solidFill>
                    <a:srgbClr val="F3C93B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•</a:t>
              </a:r>
              <a:r>
                <a:rPr sz="1200" b="1" spc="-204" dirty="0">
                  <a:solidFill>
                    <a:srgbClr val="F3C93B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1200" b="1" spc="-40" dirty="0">
                  <a:solidFill>
                    <a:srgbClr val="F3C93B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AN1-EN12568</a:t>
              </a:r>
              <a:endParaRPr sz="1200" b="1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endParaRPr>
            </a:p>
            <a:p>
              <a:pPr marL="1523365" marR="75565">
                <a:lnSpc>
                  <a:spcPct val="130000"/>
                </a:lnSpc>
                <a:spcBef>
                  <a:spcPts val="70"/>
                </a:spcBef>
              </a:pPr>
              <a:r>
                <a:rPr sz="900" b="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Steel </a:t>
              </a:r>
              <a:r>
                <a:rPr sz="900" b="0" spc="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midsole </a:t>
              </a:r>
              <a:r>
                <a:rPr sz="900" b="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plate, is </a:t>
              </a:r>
              <a:r>
                <a:rPr sz="900" b="0" spc="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zero-penetration resistant</a:t>
              </a:r>
              <a:r>
                <a:rPr lang="en-US" sz="900" b="0" spc="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. It</a:t>
              </a:r>
              <a:r>
                <a:rPr sz="900" b="0" spc="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can resist </a:t>
              </a:r>
              <a:r>
                <a:rPr sz="900" b="0" spc="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1100 </a:t>
              </a:r>
              <a:r>
                <a:rPr sz="900" b="0" spc="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newtons </a:t>
              </a:r>
              <a:r>
                <a:rPr sz="900" b="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nail </a:t>
              </a:r>
              <a:r>
                <a:rPr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puncture </a:t>
              </a:r>
              <a:r>
                <a:rPr lang="en-US"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from sharp objects</a:t>
              </a:r>
              <a:r>
                <a:rPr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.</a:t>
              </a:r>
              <a:r>
                <a:rPr sz="900" b="0" spc="-4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It</a:t>
              </a:r>
              <a:r>
                <a:rPr sz="900" b="0" spc="-5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900" b="0" spc="-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is</a:t>
              </a:r>
              <a:r>
                <a:rPr sz="900" b="0" spc="-4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strong</a:t>
              </a:r>
              <a:r>
                <a:rPr lang="en-US"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er</a:t>
              </a:r>
              <a:r>
                <a:rPr sz="900" b="0" spc="-5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and</a:t>
              </a:r>
              <a:r>
                <a:rPr sz="900" b="0" spc="-5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lang="en-US" sz="900" b="0" spc="-5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more </a:t>
              </a:r>
              <a:r>
                <a:rPr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flexible</a:t>
              </a:r>
              <a:r>
                <a:rPr sz="900" b="0" spc="-5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than</a:t>
              </a:r>
              <a:r>
                <a:rPr sz="900" b="0" spc="-4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normal</a:t>
              </a:r>
              <a:r>
                <a:rPr sz="900" b="0" spc="-4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iron</a:t>
              </a:r>
              <a:r>
                <a:rPr sz="900" b="0" spc="-4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900" b="0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plate.</a:t>
              </a:r>
              <a:endParaRPr sz="9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endParaRPr>
            </a:p>
            <a:p>
              <a:pPr marL="1523365" marR="75565">
                <a:lnSpc>
                  <a:spcPct val="130000"/>
                </a:lnSpc>
                <a:spcBef>
                  <a:spcPts val="70"/>
                </a:spcBef>
              </a:pPr>
              <a:endParaRPr sz="90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endParaRPr>
            </a:p>
          </p:txBody>
        </p:sp>
        <p:grpSp>
          <p:nvGrpSpPr>
            <p:cNvPr id="15" name="object 15"/>
            <p:cNvGrpSpPr/>
            <p:nvPr/>
          </p:nvGrpSpPr>
          <p:grpSpPr>
            <a:xfrm>
              <a:off x="1380" y="10031"/>
              <a:ext cx="1889" cy="1265"/>
              <a:chOff x="876212" y="6369530"/>
              <a:chExt cx="1199819" cy="803528"/>
            </a:xfrm>
          </p:grpSpPr>
          <p:sp>
            <p:nvSpPr>
              <p:cNvPr id="16" name="object 16"/>
              <p:cNvSpPr/>
              <p:nvPr/>
            </p:nvSpPr>
            <p:spPr>
              <a:xfrm>
                <a:off x="876212" y="6369530"/>
                <a:ext cx="1199819" cy="803528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/>
            </p:txBody>
          </p:sp>
          <p:sp>
            <p:nvSpPr>
              <p:cNvPr id="17" name="object 17"/>
              <p:cNvSpPr/>
              <p:nvPr/>
            </p:nvSpPr>
            <p:spPr>
              <a:xfrm>
                <a:off x="1579125" y="6600016"/>
                <a:ext cx="340360" cy="72390"/>
              </a:xfrm>
              <a:custGeom>
                <a:avLst/>
                <a:gdLst/>
                <a:ahLst/>
                <a:cxnLst/>
                <a:rect l="l" t="t" r="r" b="b"/>
                <a:pathLst>
                  <a:path w="340360" h="72390">
                    <a:moveTo>
                      <a:pt x="98784" y="0"/>
                    </a:moveTo>
                    <a:lnTo>
                      <a:pt x="55024" y="4698"/>
                    </a:lnTo>
                    <a:lnTo>
                      <a:pt x="17685" y="18164"/>
                    </a:lnTo>
                    <a:lnTo>
                      <a:pt x="0" y="38049"/>
                    </a:lnTo>
                    <a:lnTo>
                      <a:pt x="7819" y="56637"/>
                    </a:lnTo>
                    <a:lnTo>
                      <a:pt x="36243" y="69422"/>
                    </a:lnTo>
                    <a:lnTo>
                      <a:pt x="80372" y="71897"/>
                    </a:lnTo>
                    <a:lnTo>
                      <a:pt x="135094" y="61846"/>
                    </a:lnTo>
                    <a:lnTo>
                      <a:pt x="187219" y="45216"/>
                    </a:lnTo>
                    <a:lnTo>
                      <a:pt x="230507" y="28865"/>
                    </a:lnTo>
                    <a:lnTo>
                      <a:pt x="258718" y="19650"/>
                    </a:lnTo>
                    <a:lnTo>
                      <a:pt x="279323" y="15277"/>
                    </a:lnTo>
                    <a:lnTo>
                      <a:pt x="301843" y="10017"/>
                    </a:lnTo>
                    <a:lnTo>
                      <a:pt x="323089" y="5594"/>
                    </a:lnTo>
                    <a:lnTo>
                      <a:pt x="339871" y="3736"/>
                    </a:lnTo>
                    <a:lnTo>
                      <a:pt x="307308" y="4727"/>
                    </a:lnTo>
                    <a:lnTo>
                      <a:pt x="259136" y="4975"/>
                    </a:lnTo>
                    <a:lnTo>
                      <a:pt x="229918" y="4849"/>
                    </a:lnTo>
                    <a:lnTo>
                      <a:pt x="207810" y="4165"/>
                    </a:lnTo>
                    <a:lnTo>
                      <a:pt x="142815" y="526"/>
                    </a:lnTo>
                    <a:lnTo>
                      <a:pt x="98784" y="0"/>
                    </a:lnTo>
                    <a:close/>
                  </a:path>
                </a:pathLst>
              </a:custGeom>
              <a:solidFill>
                <a:srgbClr val="9E9E9E"/>
              </a:solidFill>
            </p:spPr>
            <p:txBody>
              <a:bodyPr wrap="square" lIns="0" tIns="0" rIns="0" bIns="0" rtlCol="0"/>
              <a:lstStyle/>
              <a:p/>
            </p:txBody>
          </p:sp>
          <p:sp>
            <p:nvSpPr>
              <p:cNvPr id="18" name="object 18"/>
              <p:cNvSpPr/>
              <p:nvPr/>
            </p:nvSpPr>
            <p:spPr>
              <a:xfrm>
                <a:off x="1586557" y="6389460"/>
                <a:ext cx="378638" cy="251997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/>
            </p:txBody>
          </p:sp>
        </p:grpSp>
      </p:grpSp>
      <p:sp>
        <p:nvSpPr>
          <p:cNvPr id="22" name="object 22"/>
          <p:cNvSpPr/>
          <p:nvPr/>
        </p:nvSpPr>
        <p:spPr>
          <a:xfrm>
            <a:off x="725714" y="2446432"/>
            <a:ext cx="713105" cy="0"/>
          </a:xfrm>
          <a:custGeom>
            <a:avLst/>
            <a:gdLst/>
            <a:ahLst/>
            <a:cxnLst/>
            <a:rect l="l" t="t" r="r" b="b"/>
            <a:pathLst>
              <a:path w="713105">
                <a:moveTo>
                  <a:pt x="0" y="0"/>
                </a:moveTo>
                <a:lnTo>
                  <a:pt x="712800" y="0"/>
                </a:lnTo>
              </a:path>
            </a:pathLst>
          </a:custGeom>
          <a:ln w="25400">
            <a:solidFill>
              <a:srgbClr val="F4BF3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文本框 31"/>
          <p:cNvSpPr txBox="1"/>
          <p:nvPr/>
        </p:nvSpPr>
        <p:spPr>
          <a:xfrm>
            <a:off x="705485" y="2595880"/>
            <a:ext cx="6130290" cy="1742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marL="18415" algn="l">
              <a:lnSpc>
                <a:spcPct val="140000"/>
              </a:lnSpc>
            </a:pPr>
            <a:r>
              <a:rPr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Upper</a:t>
            </a: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 : </a:t>
            </a:r>
            <a:r>
              <a:rPr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High Quality Cow</a:t>
            </a: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 Nubuck </a:t>
            </a:r>
            <a:r>
              <a:rPr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Leather</a:t>
            </a:r>
            <a:endParaRPr sz="90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  <a:sym typeface="+mn-ea"/>
            </a:endParaRPr>
          </a:p>
          <a:p>
            <a:pPr marL="18415" algn="l">
              <a:lnSpc>
                <a:spcPct val="140000"/>
              </a:lnSpc>
            </a:pPr>
            <a:r>
              <a:rPr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Lining :</a:t>
            </a: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 </a:t>
            </a:r>
            <a:r>
              <a:rPr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Breathable Sandwich Air Mesh</a:t>
            </a:r>
            <a:endParaRPr sz="90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  <a:sym typeface="+mn-ea"/>
            </a:endParaRPr>
          </a:p>
          <a:p>
            <a:pPr marL="18415" algn="l">
              <a:lnSpc>
                <a:spcPct val="140000"/>
              </a:lnSpc>
            </a:pPr>
            <a:r>
              <a:rPr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Insole :</a:t>
            </a: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 </a:t>
            </a:r>
            <a:r>
              <a:rPr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Comfortable </a:t>
            </a: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EVA</a:t>
            </a:r>
            <a:r>
              <a:rPr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 Coated </a:t>
            </a: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Mesh</a:t>
            </a:r>
            <a:endParaRPr sz="90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  <a:sym typeface="+mn-ea"/>
            </a:endParaRPr>
          </a:p>
          <a:p>
            <a:pPr marL="18415" algn="l">
              <a:lnSpc>
                <a:spcPct val="140000"/>
              </a:lnSpc>
            </a:pPr>
            <a:r>
              <a:rPr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Outsole : </a:t>
            </a: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Goodyear Welted Rubber Sole</a:t>
            </a:r>
            <a:endParaRPr lang="en-US" sz="90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  <a:sym typeface="+mn-ea"/>
            </a:endParaRPr>
          </a:p>
          <a:p>
            <a:pPr marL="18415" algn="l">
              <a:lnSpc>
                <a:spcPct val="140000"/>
              </a:lnSpc>
            </a:pP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Toecap : Steel Toecap</a:t>
            </a:r>
            <a:endParaRPr lang="en-US" sz="90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  <a:sym typeface="+mn-ea"/>
            </a:endParaRPr>
          </a:p>
          <a:p>
            <a:pPr marL="18415" algn="l">
              <a:lnSpc>
                <a:spcPct val="140000"/>
              </a:lnSpc>
            </a:pP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Penetration : Steel Midsole Plate</a:t>
            </a:r>
            <a:endParaRPr sz="90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  <a:sym typeface="+mn-ea"/>
            </a:endParaRPr>
          </a:p>
          <a:p>
            <a:pPr marL="18415" algn="l">
              <a:lnSpc>
                <a:spcPct val="140000"/>
              </a:lnSpc>
            </a:pPr>
            <a:r>
              <a:rPr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Size : EU 37-47#, UK 3-13#</a:t>
            </a: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, </a:t>
            </a:r>
            <a:r>
              <a:rPr lang="en-US" altLang="zh-CN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US4-14#</a:t>
            </a:r>
            <a:endParaRPr sz="90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  <a:sym typeface="+mn-ea"/>
            </a:endParaRPr>
          </a:p>
          <a:p>
            <a:pPr marL="18415" algn="l">
              <a:lnSpc>
                <a:spcPct val="140000"/>
              </a:lnSpc>
            </a:pPr>
            <a:r>
              <a:rPr lang="en-US" sz="90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EN ISO20345:2011 SBP SRC/HRO</a:t>
            </a:r>
            <a:endParaRPr lang="en-US" sz="900"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  <a:sym typeface="+mn-ea"/>
            </a:endParaRPr>
          </a:p>
          <a:p>
            <a:pPr marL="18415" algn="l">
              <a:lnSpc>
                <a:spcPct val="140000"/>
              </a:lnSpc>
            </a:pP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Application : Construction, Logistics, Mechanics, Glasses Installation, </a:t>
            </a: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Oil &amp; Gas, Chemical Factory, Mining</a:t>
            </a: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 etc</a:t>
            </a:r>
            <a:endParaRPr lang="en-US" sz="90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  <a:sym typeface="+mn-ea"/>
            </a:endParaRPr>
          </a:p>
        </p:txBody>
      </p:sp>
      <p:grpSp>
        <p:nvGrpSpPr>
          <p:cNvPr id="76" name="组合 75"/>
          <p:cNvGrpSpPr>
            <a:grpSpLocks noChangeAspect="1"/>
          </p:cNvGrpSpPr>
          <p:nvPr/>
        </p:nvGrpSpPr>
        <p:grpSpPr>
          <a:xfrm>
            <a:off x="795655" y="4460240"/>
            <a:ext cx="5255280" cy="612000"/>
            <a:chOff x="1052" y="7098"/>
            <a:chExt cx="7299" cy="850"/>
          </a:xfrm>
        </p:grpSpPr>
        <p:pic>
          <p:nvPicPr>
            <p:cNvPr id="25" name="图片 24" descr="icon_01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>
            <a:xfrm>
              <a:off x="1052" y="7098"/>
              <a:ext cx="596" cy="850"/>
            </a:xfrm>
            <a:prstGeom prst="rect">
              <a:avLst/>
            </a:prstGeom>
          </p:spPr>
        </p:pic>
        <p:pic>
          <p:nvPicPr>
            <p:cNvPr id="68" name="图片 67" descr="icon_02"/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>
            <a:xfrm>
              <a:off x="2009" y="7098"/>
              <a:ext cx="595" cy="850"/>
            </a:xfrm>
            <a:prstGeom prst="rect">
              <a:avLst/>
            </a:prstGeom>
          </p:spPr>
        </p:pic>
        <p:pic>
          <p:nvPicPr>
            <p:cNvPr id="69" name="图片 68" descr="icon_03"/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>
            <a:xfrm>
              <a:off x="2966" y="7098"/>
              <a:ext cx="595" cy="850"/>
            </a:xfrm>
            <a:prstGeom prst="rect">
              <a:avLst/>
            </a:prstGeom>
          </p:spPr>
        </p:pic>
        <p:pic>
          <p:nvPicPr>
            <p:cNvPr id="71" name="图片 70" descr="icon_05"/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>
            <a:xfrm>
              <a:off x="5837" y="7098"/>
              <a:ext cx="599" cy="850"/>
            </a:xfrm>
            <a:prstGeom prst="rect">
              <a:avLst/>
            </a:prstGeom>
          </p:spPr>
        </p:pic>
        <p:pic>
          <p:nvPicPr>
            <p:cNvPr id="72" name="图片 71" descr="icon_06"/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>
            <a:xfrm>
              <a:off x="4880" y="7098"/>
              <a:ext cx="595" cy="850"/>
            </a:xfrm>
            <a:prstGeom prst="rect">
              <a:avLst/>
            </a:prstGeom>
          </p:spPr>
        </p:pic>
        <p:pic>
          <p:nvPicPr>
            <p:cNvPr id="73" name="图片 72" descr="icon_07"/>
            <p:cNvPicPr>
              <a:picLocks noChangeAspect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>
            <a:xfrm>
              <a:off x="6799" y="7098"/>
              <a:ext cx="595" cy="850"/>
            </a:xfrm>
            <a:prstGeom prst="rect">
              <a:avLst/>
            </a:prstGeom>
          </p:spPr>
        </p:pic>
        <p:pic>
          <p:nvPicPr>
            <p:cNvPr id="74" name="图片 73" descr="icon_08"/>
            <p:cNvPicPr>
              <a:picLocks noChangeAspect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>
            <a:xfrm>
              <a:off x="7756" y="7098"/>
              <a:ext cx="595" cy="850"/>
            </a:xfrm>
            <a:prstGeom prst="rect">
              <a:avLst/>
            </a:prstGeom>
          </p:spPr>
        </p:pic>
      </p:grpSp>
      <p:pic>
        <p:nvPicPr>
          <p:cNvPr id="42" name="图片 41" descr="F:\郎峰图库\DataSheet\Shoes DataSheet modle\images\icon_10.pngicon_10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2862580" y="4447858"/>
            <a:ext cx="407035" cy="611505"/>
          </a:xfrm>
          <a:prstGeom prst="rect">
            <a:avLst/>
          </a:prstGeom>
        </p:spPr>
      </p:pic>
      <p:grpSp>
        <p:nvGrpSpPr>
          <p:cNvPr id="31" name="组合 30"/>
          <p:cNvGrpSpPr/>
          <p:nvPr/>
        </p:nvGrpSpPr>
        <p:grpSpPr>
          <a:xfrm>
            <a:off x="728345" y="8501380"/>
            <a:ext cx="6107430" cy="1115695"/>
            <a:chOff x="1144" y="13489"/>
            <a:chExt cx="9618" cy="1757"/>
          </a:xfrm>
        </p:grpSpPr>
        <p:sp>
          <p:nvSpPr>
            <p:cNvPr id="8" name="object 6"/>
            <p:cNvSpPr txBox="1"/>
            <p:nvPr/>
          </p:nvSpPr>
          <p:spPr>
            <a:xfrm>
              <a:off x="1144" y="13489"/>
              <a:ext cx="9618" cy="1757"/>
            </a:xfrm>
            <a:prstGeom prst="rect">
              <a:avLst/>
            </a:prstGeom>
            <a:ln w="12700">
              <a:solidFill>
                <a:srgbClr val="D1D3D4"/>
              </a:solidFill>
            </a:ln>
          </p:spPr>
          <p:txBody>
            <a:bodyPr vert="horz" wrap="square" lIns="0" tIns="96520" rIns="179705" bIns="107950" rtlCol="0">
              <a:spAutoFit/>
            </a:bodyPr>
            <a:p>
              <a:pPr marL="1523365" lvl="0" algn="l">
                <a:lnSpc>
                  <a:spcPct val="100000"/>
                </a:lnSpc>
                <a:spcBef>
                  <a:spcPts val="760"/>
                </a:spcBef>
              </a:pPr>
              <a:r>
                <a:rPr lang="en-US" sz="1200" b="1" spc="-2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Heavy Duty Rubber</a:t>
              </a:r>
              <a:r>
                <a:rPr sz="1200" b="1" spc="-3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Outsole </a:t>
              </a:r>
              <a:r>
                <a:rPr sz="1200" b="1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• </a:t>
              </a:r>
              <a:r>
                <a:rPr sz="1200" b="1" spc="-25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CE </a:t>
              </a:r>
              <a:r>
                <a:rPr sz="1200" b="1" spc="-20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EN </a:t>
              </a:r>
              <a:r>
                <a:rPr sz="1200" b="1" spc="-35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ISO</a:t>
              </a:r>
              <a:r>
                <a:rPr sz="1200" b="1" spc="-125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1200" b="1" spc="-35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20345:2011</a:t>
              </a:r>
              <a:endParaRPr sz="1200" b="1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endParaRPr>
            </a:p>
            <a:p>
              <a:pPr marL="1523365" marR="76200" algn="just">
                <a:lnSpc>
                  <a:spcPct val="130000"/>
                </a:lnSpc>
                <a:spcBef>
                  <a:spcPts val="70"/>
                </a:spcBef>
              </a:pPr>
              <a:r>
                <a:rPr sz="900" b="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The outsole is made by natural rubber with 15-20% nitrile, with traditional goodyear welted technology. The thread is sewn by hands with top quality. The rubber </a:t>
              </a:r>
              <a:r>
                <a:rPr lang="en-US" sz="900" b="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out</a:t>
              </a:r>
              <a:r>
                <a:rPr sz="900" b="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sole can pass </a:t>
              </a:r>
              <a:r>
                <a:rPr lang="en-US" sz="900" b="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HRO </a:t>
              </a:r>
              <a:r>
                <a:rPr sz="900" b="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300℃ h</a:t>
              </a:r>
              <a:r>
                <a:rPr lang="en-US" sz="900" b="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ea</a:t>
              </a:r>
              <a:r>
                <a:rPr sz="900" b="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t resistant</a:t>
              </a:r>
              <a:r>
                <a:rPr lang="en-US" sz="900" b="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900" b="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test, and pass SRC slip</a:t>
              </a:r>
              <a:r>
                <a:rPr lang="en-US" sz="900" b="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900" b="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resistant test.</a:t>
              </a:r>
              <a:endParaRPr sz="900" b="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2562" y="13569"/>
              <a:ext cx="488" cy="504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p/>
          </p:txBody>
        </p:sp>
      </p:grpSp>
      <p:sp>
        <p:nvSpPr>
          <p:cNvPr id="127" name="object 7"/>
          <p:cNvSpPr txBox="1"/>
          <p:nvPr/>
        </p:nvSpPr>
        <p:spPr>
          <a:xfrm>
            <a:off x="725805" y="7331075"/>
            <a:ext cx="6087745" cy="1088390"/>
          </a:xfrm>
          <a:prstGeom prst="rect">
            <a:avLst/>
          </a:prstGeom>
          <a:ln w="12700">
            <a:solidFill>
              <a:srgbClr val="D1D3D4"/>
            </a:solidFill>
          </a:ln>
        </p:spPr>
        <p:txBody>
          <a:bodyPr vert="horz" wrap="square" lIns="0" tIns="179705" rIns="179705" bIns="107950" rtlCol="0">
            <a:spAutoFit/>
          </a:bodyPr>
          <a:p>
            <a:pPr marL="1523365" algn="just">
              <a:lnSpc>
                <a:spcPct val="40000"/>
              </a:lnSpc>
              <a:spcBef>
                <a:spcPts val="980"/>
              </a:spcBef>
            </a:pPr>
            <a:r>
              <a:rPr lang="en-US" sz="1200" b="1" spc="-3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Brown Cow Nubuck Leather Upper </a:t>
            </a:r>
            <a:r>
              <a:rPr sz="1200" b="1" dirty="0">
                <a:solidFill>
                  <a:srgbClr val="FFCB04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• </a:t>
            </a:r>
            <a:r>
              <a:rPr sz="1200" b="1" spc="-25" dirty="0">
                <a:solidFill>
                  <a:srgbClr val="FFCB04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CE </a:t>
            </a:r>
            <a:r>
              <a:rPr sz="1200" b="1" spc="-20" dirty="0">
                <a:solidFill>
                  <a:srgbClr val="FFCB04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EN </a:t>
            </a:r>
            <a:r>
              <a:rPr sz="1200" b="1" spc="-35" dirty="0">
                <a:solidFill>
                  <a:srgbClr val="FFCB04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ISO</a:t>
            </a:r>
            <a:r>
              <a:rPr sz="1200" b="1" spc="-30" dirty="0">
                <a:solidFill>
                  <a:srgbClr val="FFCB04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 </a:t>
            </a:r>
            <a:r>
              <a:rPr sz="1200" b="1" spc="-35" dirty="0">
                <a:solidFill>
                  <a:srgbClr val="FFCB04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20345:2011</a:t>
            </a:r>
            <a:endParaRPr sz="1200" b="1"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  <a:p>
            <a:pPr marL="1523365" marR="76835" algn="just">
              <a:lnSpc>
                <a:spcPct val="130000"/>
              </a:lnSpc>
              <a:spcBef>
                <a:spcPts val="70"/>
              </a:spcBef>
            </a:pPr>
            <a:r>
              <a:rPr lang="en-US" sz="90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High quality cow nubuck Leather</a:t>
            </a:r>
            <a:r>
              <a:rPr lang="en-US" sz="9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with thickness 1.6-1.8mm. </a:t>
            </a:r>
            <a:r>
              <a:rPr lang="en-US" sz="90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It is treated with breathable technology to keep feet from dry during walking all days</a:t>
            </a:r>
            <a:r>
              <a:rPr lang="en-US" sz="9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. Tear strength is required 10% higher than Europe test requirement, to reach longer lifespan. </a:t>
            </a:r>
            <a:endParaRPr sz="900" b="0" spc="-1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</p:txBody>
      </p:sp>
      <p:sp>
        <p:nvSpPr>
          <p:cNvPr id="130" name="object 26"/>
          <p:cNvSpPr/>
          <p:nvPr/>
        </p:nvSpPr>
        <p:spPr>
          <a:xfrm>
            <a:off x="1699895" y="7427595"/>
            <a:ext cx="316865" cy="316230"/>
          </a:xfrm>
          <a:prstGeom prst="rect">
            <a:avLst/>
          </a:prstGeom>
          <a:blipFill rotWithShape="1"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783499" y="812820"/>
            <a:ext cx="2766060" cy="69532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lang="en-US" sz="1200" b="1" spc="-4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Sole Bonding</a:t>
            </a:r>
            <a:r>
              <a:rPr sz="1200" b="1" spc="-8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1200" b="1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Strength </a:t>
            </a:r>
            <a:r>
              <a:rPr lang="en-US" sz="1200" b="1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Test</a:t>
            </a:r>
            <a:endParaRPr sz="1200" b="1"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  <a:p>
            <a:pPr marL="12700" marR="5080">
              <a:lnSpc>
                <a:spcPct val="120000"/>
              </a:lnSpc>
              <a:spcBef>
                <a:spcPts val="270"/>
              </a:spcBef>
              <a:buChar char="•"/>
              <a:tabLst>
                <a:tab pos="69850" algn="l"/>
              </a:tabLst>
            </a:pPr>
            <a:r>
              <a:rPr lang="en-US" sz="900" b="0" spc="-2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EN ISO 20344:2011, 5.2</a:t>
            </a:r>
            <a:r>
              <a:rPr sz="900" b="0" spc="-5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lang="en-US" sz="900" b="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(Between Upper &amp; Sole)</a:t>
            </a:r>
            <a:endParaRPr lang="en-US" sz="900" b="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  <a:p>
            <a:pPr marL="12700" marR="5080">
              <a:lnSpc>
                <a:spcPct val="120000"/>
              </a:lnSpc>
              <a:spcBef>
                <a:spcPts val="270"/>
              </a:spcBef>
              <a:buChar char="•"/>
              <a:tabLst>
                <a:tab pos="69850" algn="l"/>
              </a:tabLst>
            </a:pPr>
            <a:r>
              <a:rPr sz="900" b="0" spc="-4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lang="en-US" sz="900" b="0" spc="-4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Average </a:t>
            </a:r>
            <a:r>
              <a:rPr sz="9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Test </a:t>
            </a:r>
            <a:r>
              <a:rPr lang="en-US" sz="9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Result</a:t>
            </a:r>
            <a:r>
              <a:rPr sz="9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lang="en-US" sz="9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5.8</a:t>
            </a:r>
            <a:r>
              <a:rPr lang="zh-CN" altLang="en-US" sz="9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±</a:t>
            </a:r>
            <a:r>
              <a:rPr lang="en-US" altLang="zh-CN" sz="9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5</a:t>
            </a:r>
            <a:r>
              <a:rPr lang="en-US" sz="9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900" b="0" spc="-2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(N/mm) </a:t>
            </a:r>
            <a:endParaRPr sz="900"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25642" y="1606777"/>
            <a:ext cx="2937237" cy="1216318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41" name="object 41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3801745" y="1072515"/>
          <a:ext cx="3035300" cy="16173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00250"/>
                <a:gridCol w="1035050"/>
              </a:tblGrid>
              <a:tr h="521970">
                <a:tc gridSpan="2">
                  <a:txBody>
                    <a:bodyPr/>
                    <a:lstStyle/>
                    <a:p>
                      <a:pPr marL="116205" marR="625475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endParaRPr lang="en-US" sz="900" b="1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0" marR="0" marT="0" marB="0" vert="horz" anchor="ctr" anchorCtr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F3C93B"/>
                    </a:solidFill>
                  </a:tcPr>
                </a:tc>
                <a:tc hMerge="1">
                  <a:tcPr marL="0" marR="0" marT="0" marB="0"/>
                </a:tc>
              </a:tr>
              <a:tr h="287655"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lang="en-US" sz="900" b="0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Leather Tear Strength ≥</a:t>
                      </a:r>
                      <a:endParaRPr lang="en-US" sz="900" b="0" spc="-35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179705" marR="0" marT="71755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lang="en-US" sz="900" b="0" spc="-4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120.0 Newtons</a:t>
                      </a:r>
                      <a:endParaRPr lang="en-US" sz="900" b="0" spc="-40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0" marR="0" marT="71755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69240"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lang="en-US" sz="900" b="0" spc="-2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Leather Tensile Properties </a:t>
                      </a:r>
                      <a:r>
                        <a:rPr lang="en-US" sz="900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≥</a:t>
                      </a:r>
                      <a:endParaRPr lang="en-US" sz="900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179705" marR="0" marT="71755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lang="en-US" sz="900" b="0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15.0 N/mm²</a:t>
                      </a:r>
                      <a:endParaRPr lang="en-US" sz="900" b="0" spc="-35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0" marR="0" marT="5588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69240"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lang="en-US" sz="900" b="0" spc="-2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Lining Tear Strength </a:t>
                      </a:r>
                      <a:r>
                        <a:rPr lang="en-US" sz="900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≥</a:t>
                      </a:r>
                      <a:endParaRPr lang="en-US" sz="900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179705" marR="0" marT="71755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lang="en-US" sz="900" b="0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15.0 N/mm</a:t>
                      </a:r>
                      <a:endParaRPr lang="en-US" sz="900" b="0" spc="-35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0" marR="0" marT="5588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69240"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lang="en-US" sz="9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Bonding</a:t>
                      </a:r>
                      <a:r>
                        <a:rPr sz="9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Strength</a:t>
                      </a:r>
                      <a:r>
                        <a:rPr lang="en-US" sz="900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≥</a:t>
                      </a:r>
                      <a:endParaRPr sz="900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179705" marR="0" marT="71755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lang="en-US" sz="900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4.0 N/mm</a:t>
                      </a:r>
                      <a:endParaRPr lang="en-US" sz="900" b="0" spc="-35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  <a:sym typeface="+mn-ea"/>
                      </a:endParaRPr>
                    </a:p>
                  </a:txBody>
                  <a:tcPr marL="0" marR="0" marT="5969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42" name="object 42"/>
          <p:cNvSpPr txBox="1"/>
          <p:nvPr/>
        </p:nvSpPr>
        <p:spPr>
          <a:xfrm>
            <a:off x="4019550" y="8621395"/>
            <a:ext cx="2830830" cy="12433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0160">
              <a:lnSpc>
                <a:spcPct val="143000"/>
              </a:lnSpc>
              <a:spcBef>
                <a:spcPts val="100"/>
              </a:spcBef>
            </a:pP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Footwear which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are too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loose or 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too</a:t>
            </a:r>
            <a:r>
              <a:rPr sz="700" b="0" spc="-4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tight</a:t>
            </a:r>
            <a:r>
              <a:rPr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may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not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provide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optimum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level</a:t>
            </a:r>
            <a:r>
              <a:rPr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of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protection.</a:t>
            </a:r>
            <a:endParaRPr sz="700"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  <a:p>
            <a:pPr marL="12700" marR="6350">
              <a:lnSpc>
                <a:spcPct val="143000"/>
              </a:lnSpc>
            </a:pP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4.) STORAGE: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Keep </a:t>
            </a:r>
            <a:r>
              <a:rPr lang="en-US"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the footwear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in its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original packaging, under ordinary temperature</a:t>
            </a:r>
            <a:r>
              <a:rPr lang="en-US"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,</a:t>
            </a:r>
            <a:r>
              <a:rPr sz="700" b="0" spc="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non-humidity conditions </a:t>
            </a:r>
            <a:r>
              <a:rPr sz="700" b="0" spc="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and in </a:t>
            </a:r>
            <a:r>
              <a:rPr sz="700" b="0" spc="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clean, </a:t>
            </a:r>
            <a:r>
              <a:rPr sz="700" b="0" spc="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covered and </a:t>
            </a:r>
            <a:r>
              <a:rPr sz="700" b="0" spc="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ventilated </a:t>
            </a:r>
            <a:r>
              <a:rPr sz="700" b="0" spc="-2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premises.</a:t>
            </a:r>
            <a:endParaRPr sz="700"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  <a:p>
            <a:pPr marL="12700" marR="5080">
              <a:lnSpc>
                <a:spcPct val="143000"/>
              </a:lnSpc>
            </a:pPr>
            <a:r>
              <a:rPr sz="700" b="0" spc="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5.) CLEANING: </a:t>
            </a:r>
            <a:r>
              <a:rPr sz="700" b="0" spc="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Clean footwear regularly </a:t>
            </a:r>
            <a:r>
              <a:rPr sz="700" b="0" spc="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by </a:t>
            </a:r>
            <a:r>
              <a:rPr sz="700" b="0" spc="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high </a:t>
            </a:r>
            <a:r>
              <a:rPr sz="700" b="0" spc="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quality </a:t>
            </a:r>
            <a:r>
              <a:rPr sz="700" b="0" spc="2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cleaning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treatments recommended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as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suitable for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the </a:t>
            </a:r>
            <a:r>
              <a:rPr sz="700" b="0" spc="-2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purpose. Don't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use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caustic or corrosive cleaning</a:t>
            </a:r>
            <a:r>
              <a:rPr sz="700" b="0" spc="-6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agents.</a:t>
            </a:r>
            <a:endParaRPr sz="700"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</p:txBody>
      </p:sp>
      <p:graphicFrame>
        <p:nvGraphicFramePr>
          <p:cNvPr id="43" name="object 43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749213" y="2904331"/>
          <a:ext cx="6087745" cy="37865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49270"/>
                <a:gridCol w="3038475"/>
              </a:tblGrid>
              <a:tr h="353060">
                <a:tc gridSpan="2">
                  <a:txBody>
                    <a:bodyPr/>
                    <a:lstStyle/>
                    <a:p>
                      <a:pPr marL="258445">
                        <a:lnSpc>
                          <a:spcPct val="100000"/>
                        </a:lnSpc>
                        <a:spcBef>
                          <a:spcPts val="1120"/>
                        </a:spcBef>
                      </a:pPr>
                      <a:r>
                        <a:rPr lang="en-US" sz="900" b="1" spc="-4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√ </a:t>
                      </a:r>
                      <a:r>
                        <a:rPr sz="900" b="1" spc="-4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Protection </a:t>
                      </a:r>
                      <a:r>
                        <a:rPr lang="en-US" sz="900" b="1" spc="-4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With</a:t>
                      </a:r>
                      <a:r>
                        <a:rPr sz="900" b="1" spc="-7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</a:t>
                      </a:r>
                      <a:r>
                        <a:rPr lang="en-US" sz="900" b="1" spc="-7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S</a:t>
                      </a:r>
                      <a:r>
                        <a:rPr lang="en-US" sz="900" b="1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lip Resistant (</a:t>
                      </a:r>
                      <a:r>
                        <a:rPr lang="en-US" sz="900" b="1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SRC</a:t>
                      </a:r>
                      <a:r>
                        <a:rPr lang="en-US" sz="900" b="1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)                                                                                                      R</a:t>
                      </a:r>
                      <a:r>
                        <a:rPr lang="en-US" altLang="zh-CN" sz="900" b="1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esult</a:t>
                      </a:r>
                      <a:endParaRPr lang="en-US" altLang="zh-CN" sz="900" b="1" spc="-30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0" marR="0" marT="107950" marB="10795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F3C93B"/>
                    </a:solidFill>
                  </a:tcPr>
                </a:tc>
                <a:tc hMerge="1">
                  <a:tcPr marL="0" marR="0" marT="0" marB="0"/>
                </a:tc>
              </a:tr>
              <a:tr h="462915">
                <a:tc gridSpan="2">
                  <a:txBody>
                    <a:bodyPr/>
                    <a:lstStyle/>
                    <a:p>
                      <a:pPr marL="264160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800" b="0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Test</a:t>
                      </a:r>
                      <a:r>
                        <a:rPr sz="800" b="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</a:t>
                      </a:r>
                      <a:r>
                        <a:rPr sz="800" b="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Requirement</a:t>
                      </a:r>
                      <a:r>
                        <a:rPr sz="800" b="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</a:t>
                      </a:r>
                      <a:r>
                        <a:rPr sz="800" b="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:</a:t>
                      </a:r>
                      <a:r>
                        <a:rPr sz="800" b="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</a:t>
                      </a:r>
                      <a:r>
                        <a:rPr lang="en-US" sz="800" b="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SRA (Eurotile 2+Nal S) Forward Heel Slip ≥0.28 &amp; Forward Flat Slip: ≥0.32</a:t>
                      </a:r>
                      <a:endParaRPr lang="en-US" sz="800" b="0" spc="-45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  <a:p>
                      <a:pPr marL="264160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lang="en-US" sz="800" b="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                                  SRB</a:t>
                      </a:r>
                      <a:r>
                        <a:rPr lang="en-US"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(Steel Floor+Glycerine) Forward Heel Slip ≥0.13 &amp; Forward Flat Slip: ≥0.18</a:t>
                      </a:r>
                      <a:endParaRPr lang="en-US" sz="800" b="0" spc="-45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  <a:sym typeface="+mn-ea"/>
                      </a:endParaRPr>
                    </a:p>
                  </a:txBody>
                  <a:tcPr marL="0" marR="0" marT="73660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noFill/>
                  </a:tcPr>
                </a:tc>
                <a:tc hMerge="1">
                  <a:tcPr marL="0" marR="0" marT="0" marB="0"/>
                </a:tc>
              </a:tr>
              <a:tr h="265430">
                <a:tc gridSpan="2">
                  <a:txBody>
                    <a:bodyPr/>
                    <a:lstStyle/>
                    <a:p>
                      <a:pPr marL="264160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Standards </a:t>
                      </a:r>
                      <a:r>
                        <a:rPr sz="800" b="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: </a:t>
                      </a:r>
                      <a:r>
                        <a:rPr sz="800" b="0" spc="-1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EN </a:t>
                      </a:r>
                      <a:r>
                        <a:rPr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ISO</a:t>
                      </a:r>
                      <a:r>
                        <a:rPr sz="800" b="0" spc="-1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800" b="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20344:2011(</a:t>
                      </a:r>
                      <a:r>
                        <a:rPr lang="en-US" sz="800" b="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5.11</a:t>
                      </a:r>
                      <a:r>
                        <a:rPr sz="800" b="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) </a:t>
                      </a:r>
                      <a:r>
                        <a:rPr lang="en-US" sz="800" b="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,</a:t>
                      </a:r>
                      <a:r>
                        <a:rPr sz="800" b="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80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SRC Means both SRA &amp; SRB requirements are fulfilled.</a:t>
                      </a:r>
                      <a:endParaRPr lang="en-US" sz="800" b="0" spc="-30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0" marR="0" marT="71755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</a:tr>
              <a:tr h="259715">
                <a:tc gridSpan="2">
                  <a:txBody>
                    <a:bodyPr/>
                    <a:lstStyle/>
                    <a:p>
                      <a:pPr marL="258445"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r>
                        <a:rPr lang="en-US" sz="900" b="1" spc="-4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√ </a:t>
                      </a:r>
                      <a:r>
                        <a:rPr sz="900" b="1" spc="-1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Protection </a:t>
                      </a:r>
                      <a:r>
                        <a:rPr lang="en-US" sz="900" b="1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Against Heat Risk 300℃</a:t>
                      </a:r>
                      <a:r>
                        <a:rPr lang="en-US" sz="900" b="1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                   </a:t>
                      </a:r>
                      <a:r>
                        <a:rPr lang="en-US" sz="900" b="1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                                                                             R</a:t>
                      </a:r>
                      <a:r>
                        <a:rPr lang="en-US" altLang="zh-CN" sz="900" b="1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esult</a:t>
                      </a:r>
                      <a:endParaRPr lang="en-US" altLang="zh-CN" sz="900" b="1" spc="-30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  <a:sym typeface="+mn-ea"/>
                      </a:endParaRPr>
                    </a:p>
                  </a:txBody>
                  <a:tcPr marL="0" marR="0" marT="107950" marB="10795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F3C93B"/>
                    </a:solidFill>
                  </a:tcPr>
                </a:tc>
                <a:tc hMerge="1">
                  <a:tcPr marL="0" marR="0" marT="0" marB="0"/>
                </a:tc>
              </a:tr>
              <a:tr h="282290">
                <a:tc gridSpan="2">
                  <a:txBody>
                    <a:bodyPr/>
                    <a:lstStyle/>
                    <a:p>
                      <a:pPr marL="264160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800" b="0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Test</a:t>
                      </a:r>
                      <a:r>
                        <a:rPr sz="800" b="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</a:t>
                      </a:r>
                      <a:r>
                        <a:rPr sz="800" b="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Requirement</a:t>
                      </a:r>
                      <a:r>
                        <a:rPr sz="800" b="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</a:t>
                      </a:r>
                      <a:r>
                        <a:rPr sz="800" b="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:</a:t>
                      </a:r>
                      <a:r>
                        <a:rPr sz="800" b="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</a:t>
                      </a:r>
                      <a:r>
                        <a:rPr lang="en-US"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The Outsole Did Not Melt &amp; Did Not Develop Any Cracks When Bent Aound Mandrel</a:t>
                      </a:r>
                      <a:endParaRPr lang="en-US" altLang="zh-CN" sz="800" b="0" spc="-45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0" marR="0" marT="71755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noFill/>
                  </a:tcPr>
                </a:tc>
                <a:tc hMerge="1">
                  <a:tcPr marL="0" marR="0" marT="0" marB="0"/>
                </a:tc>
              </a:tr>
              <a:tr h="254000">
                <a:tc gridSpan="2">
                  <a:txBody>
                    <a:bodyPr/>
                    <a:lstStyle/>
                    <a:p>
                      <a:pPr marL="264160">
                        <a:lnSpc>
                          <a:spcPct val="100000"/>
                        </a:lnSpc>
                        <a:spcBef>
                          <a:spcPts val="440"/>
                        </a:spcBef>
                        <a:tabLst>
                          <a:tab pos="2176780" algn="l"/>
                          <a:tab pos="2933065" algn="l"/>
                        </a:tabLst>
                      </a:pPr>
                      <a:r>
                        <a:rPr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Standards </a:t>
                      </a:r>
                      <a:r>
                        <a:rPr sz="800" b="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: </a:t>
                      </a:r>
                      <a:r>
                        <a:rPr sz="800" spc="-1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EN</a:t>
                      </a:r>
                      <a:r>
                        <a:rPr sz="800" spc="-12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ISO</a:t>
                      </a:r>
                      <a:r>
                        <a:rPr sz="800" spc="-4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20344:2011(</a:t>
                      </a:r>
                      <a:r>
                        <a:rPr lang="en-US"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8.7). 300℃    HRO=Heat Resistant</a:t>
                      </a:r>
                      <a:endParaRPr lang="en-US" sz="800" b="0" spc="-25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0" marR="0" marT="71755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</a:tr>
              <a:tr h="224155">
                <a:tc gridSpan="2">
                  <a:txBody>
                    <a:bodyPr/>
                    <a:lstStyle/>
                    <a:p>
                      <a:pPr marL="258445"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r>
                        <a:rPr lang="en-US" sz="900" b="1" spc="-4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√ </a:t>
                      </a:r>
                      <a:r>
                        <a:rPr sz="900" b="1" spc="-1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Protection </a:t>
                      </a:r>
                      <a:r>
                        <a:rPr lang="en-US" sz="900" b="1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Resistant to Fuel Oil</a:t>
                      </a:r>
                      <a:r>
                        <a:rPr lang="en-US" sz="900" b="1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                                                                                                         R</a:t>
                      </a:r>
                      <a:r>
                        <a:rPr lang="en-US" altLang="zh-CN" sz="900" b="1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esult</a:t>
                      </a:r>
                      <a:endParaRPr lang="en-US" altLang="zh-CN" sz="900" b="1" spc="-30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  <a:sym typeface="+mn-ea"/>
                      </a:endParaRPr>
                    </a:p>
                  </a:txBody>
                  <a:tcPr marL="0" marR="0" marT="107950" marB="10795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EBBF27"/>
                    </a:solidFill>
                  </a:tcPr>
                </a:tc>
                <a:tc hMerge="1">
                  <a:tcPr marL="0" marR="0" marT="0" marB="0"/>
                </a:tc>
              </a:tr>
              <a:tr h="285115">
                <a:tc gridSpan="2">
                  <a:txBody>
                    <a:bodyPr/>
                    <a:p>
                      <a:pPr marL="264160" algn="just">
                        <a:lnSpc>
                          <a:spcPct val="100000"/>
                        </a:lnSpc>
                        <a:spcBef>
                          <a:spcPts val="455"/>
                        </a:spcBef>
                        <a:buNone/>
                      </a:pPr>
                      <a:r>
                        <a:rPr sz="800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Test</a:t>
                      </a:r>
                      <a:r>
                        <a:rPr sz="80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Requirement</a:t>
                      </a:r>
                      <a:r>
                        <a:rPr sz="80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:</a:t>
                      </a:r>
                      <a:r>
                        <a:rPr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lang="en-US"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Change in Volume and Change in Hardness</a:t>
                      </a:r>
                      <a:r>
                        <a:rPr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(Outsole)</a:t>
                      </a:r>
                      <a:r>
                        <a:rPr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spc="-1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is</a:t>
                      </a:r>
                      <a:r>
                        <a:rPr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spc="-1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No</a:t>
                      </a:r>
                      <a:r>
                        <a:rPr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More</a:t>
                      </a:r>
                      <a:r>
                        <a:rPr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spc="-2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Than</a:t>
                      </a:r>
                      <a:r>
                        <a:rPr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+12%(*)</a:t>
                      </a:r>
                      <a:endParaRPr lang="zh-CN" altLang="en-US" sz="800" b="0" spc="-25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  <a:sym typeface="+mn-ea"/>
                      </a:endParaRPr>
                    </a:p>
                  </a:txBody>
                  <a:tcPr marL="0" marR="0" marT="71755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noFill/>
                  </a:tcPr>
                </a:tc>
                <a:tc hMerge="1">
                  <a:tcPr marL="0" marR="0" marT="0" marB="0">
                    <a:lnR w="6350">
                      <a:solidFill>
                        <a:srgbClr val="231F20"/>
                      </a:solidFill>
                      <a:prstDash val="solid"/>
                    </a:lnR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DDDDDE"/>
                    </a:solidFill>
                  </a:tcPr>
                </a:tc>
              </a:tr>
              <a:tr h="280670">
                <a:tc gridSpan="2">
                  <a:txBody>
                    <a:bodyPr/>
                    <a:lstStyle/>
                    <a:p>
                      <a:pPr marL="264160">
                        <a:lnSpc>
                          <a:spcPct val="100000"/>
                        </a:lnSpc>
                        <a:spcBef>
                          <a:spcPts val="440"/>
                        </a:spcBef>
                        <a:tabLst>
                          <a:tab pos="2176780" algn="l"/>
                          <a:tab pos="2933065" algn="l"/>
                        </a:tabLst>
                      </a:pP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Standards 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:  </a:t>
                      </a:r>
                      <a:r>
                        <a:rPr sz="800" spc="-1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EN</a:t>
                      </a:r>
                      <a:r>
                        <a:rPr sz="800" spc="-12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ISO</a:t>
                      </a:r>
                      <a:r>
                        <a:rPr sz="800" spc="-4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20344:2011(8.6.1)</a:t>
                      </a:r>
                      <a:r>
                        <a:rPr lang="en-US"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     </a:t>
                      </a:r>
                      <a:endParaRPr lang="en-US" sz="800" spc="-25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  <a:sym typeface="+mn-ea"/>
                      </a:endParaRPr>
                    </a:p>
                  </a:txBody>
                  <a:tcPr marL="0" marR="0" marT="71755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</a:tr>
              <a:tr h="267335">
                <a:tc gridSpan="2">
                  <a:txBody>
                    <a:bodyPr/>
                    <a:lstStyle/>
                    <a:p>
                      <a:pPr marL="256540">
                        <a:lnSpc>
                          <a:spcPct val="100000"/>
                        </a:lnSpc>
                        <a:spcBef>
                          <a:spcPts val="1115"/>
                        </a:spcBef>
                      </a:pPr>
                      <a:r>
                        <a:rPr sz="900" b="1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SAFETOE </a:t>
                      </a:r>
                      <a:r>
                        <a:rPr sz="900" b="1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Standard</a:t>
                      </a:r>
                      <a:r>
                        <a:rPr sz="900" b="1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900" b="1" spc="-4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Package</a:t>
                      </a:r>
                      <a:r>
                        <a:rPr sz="900" b="1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900" b="1" spc="-4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Instruction </a:t>
                      </a:r>
                      <a:r>
                        <a:rPr lang="en-US" sz="900" b="1" spc="-4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(Average 42# for Reference)</a:t>
                      </a:r>
                      <a:endParaRPr lang="en-US" sz="900" b="1" spc="-40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0" marR="0" marT="107950" marB="10795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F3C93B"/>
                    </a:solidFill>
                  </a:tcPr>
                </a:tc>
                <a:tc hMerge="1">
                  <a:tcPr marL="0" marR="0" marT="0" marB="0"/>
                </a:tc>
              </a:tr>
              <a:tr h="266065">
                <a:tc>
                  <a:txBody>
                    <a:bodyPr/>
                    <a:lstStyle/>
                    <a:p>
                      <a:pPr marL="264160">
                        <a:lnSpc>
                          <a:spcPct val="100000"/>
                        </a:lnSpc>
                        <a:spcBef>
                          <a:spcPts val="460"/>
                        </a:spcBef>
                      </a:pPr>
                      <a:r>
                        <a:rPr sz="800" b="0" spc="-2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Shoes </a:t>
                      </a:r>
                      <a:r>
                        <a:rPr sz="800" b="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Weight </a:t>
                      </a:r>
                      <a:r>
                        <a:rPr sz="800" b="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: </a:t>
                      </a:r>
                      <a:r>
                        <a:rPr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1.</a:t>
                      </a:r>
                      <a:r>
                        <a:rPr lang="en-US"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3</a:t>
                      </a:r>
                      <a:r>
                        <a:rPr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-1.</a:t>
                      </a:r>
                      <a:r>
                        <a:rPr lang="en-US"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4</a:t>
                      </a:r>
                      <a:r>
                        <a:rPr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</a:t>
                      </a:r>
                      <a:r>
                        <a:rPr lang="en-US"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KGS</a:t>
                      </a:r>
                      <a:r>
                        <a:rPr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</a:t>
                      </a:r>
                      <a:r>
                        <a:rPr sz="800" b="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/</a:t>
                      </a:r>
                      <a:r>
                        <a:rPr sz="800" b="0" spc="-18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</a:t>
                      </a:r>
                      <a:r>
                        <a:rPr sz="800" b="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Pair</a:t>
                      </a:r>
                      <a:endParaRPr sz="800" b="0" spc="-30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0" marR="0" marT="58419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590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lang="en-US" sz="800" spc="-2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Carton</a:t>
                      </a:r>
                      <a:r>
                        <a:rPr sz="800" spc="-2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Weight 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: 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1</a:t>
                      </a:r>
                      <a:r>
                        <a:rPr lang="en-US"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4-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1</a:t>
                      </a:r>
                      <a:r>
                        <a:rPr lang="en-US"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5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lang="en-US"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KGS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/</a:t>
                      </a:r>
                      <a:r>
                        <a:rPr sz="800" spc="-18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lang="en-US" sz="80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Carton</a:t>
                      </a:r>
                      <a:endParaRPr lang="en-US" sz="800" b="0" spc="-30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  <a:sym typeface="+mn-ea"/>
                      </a:endParaRPr>
                    </a:p>
                  </a:txBody>
                  <a:tcPr marL="0" marR="0" marT="71755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66065">
                <a:tc>
                  <a:txBody>
                    <a:bodyPr/>
                    <a:lstStyle/>
                    <a:p>
                      <a:pPr marL="264160">
                        <a:lnSpc>
                          <a:spcPct val="100000"/>
                        </a:lnSpc>
                        <a:spcBef>
                          <a:spcPts val="460"/>
                        </a:spcBef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1</a:t>
                      </a:r>
                      <a:r>
                        <a:rPr sz="80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Pair</a:t>
                      </a:r>
                      <a:r>
                        <a:rPr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/</a:t>
                      </a:r>
                      <a:r>
                        <a:rPr sz="80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</a:t>
                      </a:r>
                      <a:r>
                        <a:rPr lang="en-US" sz="80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Color B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ox</a:t>
                      </a:r>
                      <a:r>
                        <a:rPr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,</a:t>
                      </a:r>
                      <a:r>
                        <a:rPr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</a:t>
                      </a:r>
                      <a:r>
                        <a:rPr lang="en-US"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Dimensions</a:t>
                      </a:r>
                      <a:r>
                        <a:rPr sz="80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:</a:t>
                      </a:r>
                      <a:r>
                        <a:rPr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32×</a:t>
                      </a:r>
                      <a:r>
                        <a:rPr lang="en-US"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24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×12</a:t>
                      </a:r>
                      <a:r>
                        <a:rPr lang="en-US"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CM</a:t>
                      </a:r>
                      <a:endParaRPr sz="800" b="0" spc="-30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0" marR="0" marT="58419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590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800" b="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r>
                        <a:rPr lang="en-US" sz="800" b="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0</a:t>
                      </a:r>
                      <a:r>
                        <a:rPr sz="800" b="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Pair</a:t>
                      </a:r>
                      <a:r>
                        <a:rPr sz="800" b="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800" b="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/</a:t>
                      </a:r>
                      <a:r>
                        <a:rPr sz="800" b="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800" b="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Carton</a:t>
                      </a:r>
                      <a:r>
                        <a:rPr sz="800" b="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800" b="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,</a:t>
                      </a:r>
                      <a:r>
                        <a:rPr sz="800" b="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800" b="0" spc="-2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Dimensions</a:t>
                      </a:r>
                      <a:r>
                        <a:rPr sz="800" b="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800" b="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:</a:t>
                      </a:r>
                      <a:r>
                        <a:rPr sz="800" b="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800" b="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62</a:t>
                      </a:r>
                      <a:r>
                        <a:rPr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×</a:t>
                      </a:r>
                      <a:r>
                        <a:rPr lang="en-US"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50</a:t>
                      </a:r>
                      <a:r>
                        <a:rPr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×</a:t>
                      </a:r>
                      <a:r>
                        <a:rPr lang="en-US"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33CM</a:t>
                      </a:r>
                      <a:endParaRPr lang="en-US" sz="800" b="0" spc="-25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71755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pSp>
        <p:nvGrpSpPr>
          <p:cNvPr id="14" name="组合 13"/>
          <p:cNvGrpSpPr/>
          <p:nvPr/>
        </p:nvGrpSpPr>
        <p:grpSpPr>
          <a:xfrm>
            <a:off x="5797550" y="2904490"/>
            <a:ext cx="667287" cy="2897505"/>
            <a:chOff x="9556" y="4454"/>
            <a:chExt cx="1078" cy="4563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9556" y="4454"/>
              <a:ext cx="0" cy="4563"/>
            </a:xfrm>
            <a:prstGeom prst="line">
              <a:avLst/>
            </a:prstGeom>
            <a:ln w="63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文本框 9"/>
            <p:cNvSpPr txBox="1"/>
            <p:nvPr/>
          </p:nvSpPr>
          <p:spPr>
            <a:xfrm>
              <a:off x="10116" y="5175"/>
              <a:ext cx="518" cy="303"/>
            </a:xfrm>
            <a:prstGeom prst="rect">
              <a:avLst/>
            </a:prstGeom>
            <a:noFill/>
          </p:spPr>
          <p:txBody>
            <a:bodyPr wrap="square" lIns="0" tIns="53975" rIns="0" bIns="0" rtlCol="0">
              <a:spAutoFit/>
            </a:bodyPr>
            <a:p>
              <a:pPr algn="ctr"/>
              <a:r>
                <a:rPr lang="en-US" altLang="zh-CN" sz="900">
                  <a:latin typeface="微软雅黑" panose="020B0503020204020204" charset="-122"/>
                  <a:ea typeface="微软雅黑" panose="020B0503020204020204" charset="-122"/>
                </a:rPr>
                <a:t>PASS</a:t>
              </a:r>
              <a:endParaRPr lang="en-US" altLang="zh-CN" sz="9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10116" y="6737"/>
              <a:ext cx="518" cy="303"/>
            </a:xfrm>
            <a:prstGeom prst="rect">
              <a:avLst/>
            </a:prstGeom>
            <a:noFill/>
          </p:spPr>
          <p:txBody>
            <a:bodyPr wrap="square" lIns="0" tIns="53975" rIns="0" bIns="0" rtlCol="0">
              <a:spAutoFit/>
            </a:bodyPr>
            <a:p>
              <a:pPr algn="ctr"/>
              <a:r>
                <a:rPr lang="en-US" altLang="zh-CN" sz="900">
                  <a:latin typeface="微软雅黑" panose="020B0503020204020204" charset="-122"/>
                  <a:ea typeface="微软雅黑" panose="020B0503020204020204" charset="-122"/>
                </a:rPr>
                <a:t>PASS</a:t>
              </a:r>
              <a:endParaRPr lang="en-US" altLang="zh-CN" sz="9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10116" y="8180"/>
              <a:ext cx="517" cy="275"/>
            </a:xfrm>
            <a:prstGeom prst="rect">
              <a:avLst/>
            </a:prstGeom>
            <a:noFill/>
          </p:spPr>
          <p:txBody>
            <a:bodyPr wrap="square" lIns="0" tIns="36195" rIns="0" bIns="0" rtlCol="0">
              <a:spAutoFit/>
            </a:bodyPr>
            <a:p>
              <a:pPr algn="ctr"/>
              <a:r>
                <a:rPr lang="en-US" altLang="zh-CN" sz="900">
                  <a:latin typeface="微软雅黑" panose="020B0503020204020204" charset="-122"/>
                  <a:ea typeface="微软雅黑" panose="020B0503020204020204" charset="-122"/>
                </a:rPr>
                <a:t>PASS</a:t>
              </a:r>
              <a:endParaRPr lang="en-US" altLang="zh-CN" sz="9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3" name="object 3"/>
          <p:cNvSpPr/>
          <p:nvPr/>
        </p:nvSpPr>
        <p:spPr>
          <a:xfrm>
            <a:off x="1068705" y="6717665"/>
            <a:ext cx="2846705" cy="1833245"/>
          </a:xfrm>
          <a:prstGeom prst="rect">
            <a:avLst/>
          </a:prstGeom>
          <a:blipFill rotWithShape="1"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720090" y="8394700"/>
            <a:ext cx="3194685" cy="1470025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420"/>
              </a:spcBef>
            </a:pPr>
            <a:r>
              <a:rPr lang="en-US" sz="900" b="1" spc="-2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User Instructions</a:t>
            </a:r>
            <a:r>
              <a:rPr sz="900" b="1" spc="-2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:</a:t>
            </a:r>
            <a:endParaRPr sz="900" b="1"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  <a:p>
            <a:pPr marL="12700">
              <a:lnSpc>
                <a:spcPct val="150000"/>
              </a:lnSpc>
              <a:spcBef>
                <a:spcPts val="250"/>
              </a:spcBef>
            </a:pP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1.</a:t>
            </a:r>
            <a:r>
              <a:rPr sz="700" b="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) </a:t>
            </a:r>
            <a:r>
              <a:rPr sz="700" b="0" spc="-2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RECOMMENDED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TO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USE </a:t>
            </a:r>
            <a:r>
              <a:rPr sz="700" b="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: </a:t>
            </a:r>
            <a:r>
              <a:rPr lang="en-US" sz="7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Construction, Logistics, Mechanics, </a:t>
            </a:r>
            <a:r>
              <a:rPr lang="en-US" sz="7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Glasses Installation, Workshop, Oil &amp; Gas, Chemical Factory, Mining etc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.</a:t>
            </a:r>
            <a:endParaRPr sz="700"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  <a:p>
            <a:pPr marL="12700" marR="5080">
              <a:lnSpc>
                <a:spcPct val="143000"/>
              </a:lnSpc>
            </a:pP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2.)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LIMITATION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TO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USE: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It is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very important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that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footwear selected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must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be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suitable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for the right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workplaces.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The protection against risks </a:t>
            </a:r>
            <a:r>
              <a:rPr sz="700" b="0" spc="-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or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hazards which are not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mentioned</a:t>
            </a:r>
            <a:r>
              <a:rPr sz="700" b="0" spc="-4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in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this</a:t>
            </a:r>
            <a:r>
              <a:rPr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document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is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not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warranted.</a:t>
            </a:r>
            <a:endParaRPr sz="700"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  <a:p>
            <a:pPr marL="12700" marR="5080">
              <a:lnSpc>
                <a:spcPct val="143000"/>
              </a:lnSpc>
            </a:pP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3.) </a:t>
            </a:r>
            <a:r>
              <a:rPr sz="700" b="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FITTING &amp;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SIZE: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All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footwear are marked with standard size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on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tongue label.  Some</a:t>
            </a:r>
            <a:r>
              <a:rPr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lang="en-US"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are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with</a:t>
            </a:r>
            <a:r>
              <a:rPr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different</a:t>
            </a:r>
            <a:r>
              <a:rPr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size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comparation,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such</a:t>
            </a:r>
            <a:r>
              <a:rPr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as</a:t>
            </a:r>
            <a:r>
              <a:rPr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EU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size,</a:t>
            </a:r>
            <a:r>
              <a:rPr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U</a:t>
            </a:r>
            <a:r>
              <a:rPr lang="en-US"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K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size,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U</a:t>
            </a:r>
            <a:r>
              <a:rPr lang="en-US"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S</a:t>
            </a:r>
            <a:r>
              <a:rPr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size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etc.</a:t>
            </a:r>
            <a:r>
              <a:rPr lang="en-US"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Please wear footwear </a:t>
            </a:r>
            <a:r>
              <a:rPr lang="en-US" sz="70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in</a:t>
            </a:r>
            <a:r>
              <a:rPr sz="70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 </a:t>
            </a:r>
            <a:r>
              <a:rPr sz="7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a </a:t>
            </a:r>
            <a:r>
              <a:rPr sz="70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suitable size.</a:t>
            </a:r>
            <a:endParaRPr sz="700" spc="-2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  <a:sym typeface="+mn-ea"/>
            </a:endParaRPr>
          </a:p>
        </p:txBody>
      </p:sp>
      <p:pic>
        <p:nvPicPr>
          <p:cNvPr id="8" name="图片 7" descr="F:\郎峰图库\DataSheet\Shoes DataSheet modle\images\图层-16-拷贝-31.jpg图层-16-拷贝-3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3876919" y="6771640"/>
            <a:ext cx="2739390" cy="1836000"/>
          </a:xfrm>
          <a:prstGeom prst="rect">
            <a:avLst/>
          </a:prstGeom>
        </p:spPr>
      </p:pic>
      <p:sp>
        <p:nvSpPr>
          <p:cNvPr id="2" name="文本框 1" descr="7b0a20202020227461726765744964223a202270726f636573734f6e6c696e6542756c6c6574220a7d0a"/>
          <p:cNvSpPr txBox="1"/>
          <p:nvPr/>
        </p:nvSpPr>
        <p:spPr>
          <a:xfrm>
            <a:off x="3930650" y="1259610"/>
            <a:ext cx="3275330" cy="2768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marL="116205" marR="625475">
              <a:lnSpc>
                <a:spcPct val="100000"/>
              </a:lnSpc>
              <a:spcBef>
                <a:spcPts val="570"/>
              </a:spcBef>
            </a:pPr>
            <a:r>
              <a:rPr lang="en-US" sz="900" b="1" spc="-4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Upper, Lining &amp; Bonding</a:t>
            </a:r>
            <a:r>
              <a:rPr sz="900" b="1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 </a:t>
            </a:r>
            <a:r>
              <a:rPr sz="900" b="1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Strength</a:t>
            </a:r>
            <a:r>
              <a:rPr lang="en-US" sz="900" b="1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 </a:t>
            </a:r>
            <a:r>
              <a:rPr sz="900" b="1" spc="-5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Test</a:t>
            </a:r>
            <a:r>
              <a:rPr lang="en-US" sz="900" b="1" spc="-5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 </a:t>
            </a:r>
            <a:r>
              <a:rPr lang="en-US" sz="900" b="1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Result</a:t>
            </a:r>
            <a:endParaRPr lang="en-US" sz="900" b="1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  <a:p>
            <a:endParaRPr lang="en-US" altLang="en-US" sz="900" b="1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TABLE_BEAUTIFY" val="smartTable{ec813c9a-cf2f-4d0c-91a5-49f0ac83891d}"/>
  <p:tag name="TABLE_ENDDRAG_ORIGIN_RECT" val="240*127"/>
  <p:tag name="TABLE_ENDDRAG_RECT" val="298*90*240*127"/>
</p:tagLst>
</file>

<file path=ppt/tags/tag2.xml><?xml version="1.0" encoding="utf-8"?>
<p:tagLst xmlns:p="http://schemas.openxmlformats.org/presentationml/2006/main">
  <p:tag name="KSO_WM_UNIT_TABLE_BEAUTIFY" val="smartTable{7c2300e1-d1b2-40d0-84a4-1d197274d48f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31F2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5145</Words>
  <Application>WPS 演示</Application>
  <PresentationFormat>On-screen Show (4:3)</PresentationFormat>
  <Paragraphs>121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5" baseType="lpstr">
      <vt:lpstr>Arial</vt:lpstr>
      <vt:lpstr>宋体</vt:lpstr>
      <vt:lpstr>Wingdings</vt:lpstr>
      <vt:lpstr>Bahnschrift Light SemiCondensed</vt:lpstr>
      <vt:lpstr>Bahnschrift SemiBold</vt:lpstr>
      <vt:lpstr>微软雅黑</vt:lpstr>
      <vt:lpstr>Colfax Thin</vt:lpstr>
      <vt:lpstr>Yu Gothic UI</vt:lpstr>
      <vt:lpstr>Bahnschrift Light</vt:lpstr>
      <vt:lpstr>Microsoft PhagsPa</vt:lpstr>
      <vt:lpstr>Calibri</vt:lpstr>
      <vt:lpstr>Arial Unicode MS</vt:lpstr>
      <vt:lpstr>Office Theme</vt:lpstr>
      <vt:lpstr>M-8025 ASTM F2413-18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M-8027	 S3 S R C</dc:title>
  <dc:creator/>
  <cp:lastModifiedBy>袁冬鹏 Jay</cp:lastModifiedBy>
  <cp:revision>54</cp:revision>
  <dcterms:created xsi:type="dcterms:W3CDTF">2021-11-05T03:46:00Z</dcterms:created>
  <dcterms:modified xsi:type="dcterms:W3CDTF">2021-11-24T10:33:45Z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2021-11-13T00:00:00Z</vt:filetime>
  </property>
  <property fmtid="{D5CDD505-2E9C-101B-9397-08002B2CF9AE}" pid="3" name="Creator">
    <vt:lpwstr>Adobe InDesign 16.0 (Windows)</vt:lpwstr>
  </property>
  <property fmtid="{D5CDD505-2E9C-101B-9397-08002B2CF9AE}" pid="4" name="LastSaved">
    <vt:filetime>2021-11-13T00:00:00Z</vt:filetime>
  </property>
  <property fmtid="{D5CDD505-2E9C-101B-9397-08002B2CF9AE}" pid="5" name="ICV">
    <vt:lpwstr>E39714386F6E44CEBB9622919CE6A4BB</vt:lpwstr>
  </property>
  <property fmtid="{D5CDD505-2E9C-101B-9397-08002B2CF9AE}" pid="6" name="KSOProductBuildVer">
    <vt:lpwstr>2052-11.1.0.11115</vt:lpwstr>
  </property>
</Properties>
</file>